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402" r:id="rId2"/>
  </p:sldIdLst>
  <p:sldSz cx="9144000" cy="5143500" type="screen16x9"/>
  <p:notesSz cx="6797675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4C"/>
    <a:srgbClr val="008A3E"/>
    <a:srgbClr val="000000"/>
    <a:srgbClr val="FF5050"/>
    <a:srgbClr val="215CC0"/>
    <a:srgbClr val="2247D0"/>
    <a:srgbClr val="E7FBEE"/>
    <a:srgbClr val="004C22"/>
    <a:srgbClr val="ACFCD8"/>
    <a:srgbClr val="AFF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359" autoAdjust="0"/>
    <p:restoredTop sz="99485" autoAdjust="0"/>
  </p:normalViewPr>
  <p:slideViewPr>
    <p:cSldViewPr snapToGrid="0">
      <p:cViewPr>
        <p:scale>
          <a:sx n="100" d="100"/>
          <a:sy n="100" d="100"/>
        </p:scale>
        <p:origin x="-600" y="-45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057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8057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50DA6C0E-17EB-4974-A3BA-520F78B720D0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20" rIns="91439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39" tIns="45720" rIns="91439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945660" cy="498056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7"/>
            <a:ext cx="2945660" cy="498056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D94808BE-2381-44C0-BDB5-933B5C218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40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39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9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57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6ED5-8FC2-4F1D-8503-FF10359BB0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80718" y="4767266"/>
            <a:ext cx="150964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100" b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0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66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3442101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6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6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5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91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4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0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6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6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1A0B4-091C-48CD-8C66-023F2FD737C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Изображение 113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73335" y="4685474"/>
            <a:ext cx="335288" cy="31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06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12926"/>
              </p:ext>
            </p:extLst>
          </p:nvPr>
        </p:nvGraphicFramePr>
        <p:xfrm>
          <a:off x="169545" y="747193"/>
          <a:ext cx="8812204" cy="4175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59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1824"/>
                <a:gridCol w="2181225"/>
              </a:tblGrid>
              <a:tr h="262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№ </a:t>
                      </a:r>
                      <a:r>
                        <a:rPr lang="ru-RU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пп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dirty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Вид выплаты</a:t>
                      </a:r>
                      <a:endParaRPr lang="ru-RU" sz="1100" dirty="0"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dirty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Размер 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(</a:t>
                      </a:r>
                      <a:r>
                        <a:rPr lang="ru-RU" sz="1100" b="1" u="none" strike="noStrike" dirty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руб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.) с </a:t>
                      </a:r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01.01.2022*</a:t>
                      </a:r>
                      <a:endParaRPr lang="ru-RU" sz="1400" dirty="0"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Размер  (руб.)</a:t>
                      </a:r>
                      <a:r>
                        <a:rPr lang="ru-RU" sz="11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 с </a:t>
                      </a:r>
                      <a:r>
                        <a:rPr lang="ru-RU" sz="14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ebas Neue Bold" panose="020B0606020202050201" pitchFamily="34" charset="-52"/>
                        </a:rPr>
                        <a:t>01.02.2022*</a:t>
                      </a:r>
                      <a:endParaRPr lang="ru-RU" sz="1400" dirty="0"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Пособие по беременности и </a:t>
                      </a:r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родам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708,23 руб.</a:t>
                      </a:r>
                      <a:endParaRPr lang="ru-RU" sz="14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767,72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руб.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9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Единовременное пособие при рождении ребенка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18 </a:t>
                      </a:r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886,32 </a:t>
                      </a:r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руб.</a:t>
                      </a:r>
                      <a:endParaRPr lang="ru-RU" sz="14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20 472,77</a:t>
                      </a:r>
                      <a:r>
                        <a:rPr lang="ru-RU" sz="140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руб.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0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u="none" strike="noStrike" dirty="0" smtClean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Единовременное </a:t>
                      </a:r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пособие при передаче ребенка на воспитание в </a:t>
                      </a:r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семью</a:t>
                      </a:r>
                      <a:r>
                        <a:rPr lang="ru-RU" sz="110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для </a:t>
                      </a:r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усыновителей, опекунов (попечителей), приемных родителей ребенка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18 </a:t>
                      </a:r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886,32 </a:t>
                      </a:r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руб.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20 472,77</a:t>
                      </a:r>
                      <a:r>
                        <a:rPr lang="ru-RU" sz="140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руб.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61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Единовременное пособие при передаче ребенка на воспитание в семью для  усыновителя</a:t>
                      </a:r>
                      <a:r>
                        <a:rPr lang="ru-RU" sz="110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</a:t>
                      </a:r>
                      <a:r>
                        <a:rPr lang="ru-RU" sz="11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ребенка - инвалида, ребенка в возрасте старше семи лет, а также детей, являющихся братьями и (или) сестрами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144 306,88 руб</a:t>
                      </a:r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156 428,66 руб.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Единовременное пособие беременной жене военнослужащего, проходящего военную службу по призыву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29 908,46 руб. </a:t>
                      </a:r>
                      <a:endParaRPr lang="ru-RU" sz="1400" u="none" strike="noStrike" dirty="0" smtClean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32 420,77 руб.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5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5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Ежемесячное пособие  по уходу за ребенком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7 082,85 руб.</a:t>
                      </a: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7 677,81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руб.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8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Ежемесячное пособие на ребенка военнослужащего, проходящего военную службу по призыву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Bebas Neue Bold" panose="020B0606020202050201" pitchFamily="34" charset="-52"/>
                        </a:rPr>
                        <a:t>12 817,91 руб.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Bebas Neue Bold" panose="020B0606020202050201" pitchFamily="34" charset="-52"/>
                        </a:rPr>
                        <a:t>13 894,61 руб.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913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*</a:t>
                      </a:r>
                      <a:r>
                        <a:rPr lang="ru-RU" sz="1100" b="1" i="0" u="none" strike="noStrike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размеры пособий</a:t>
                      </a:r>
                      <a:r>
                        <a:rPr lang="ru-RU" sz="1100" b="1" i="0" u="none" strike="noStrike" baseline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 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Bebas Neue Bold" panose="020B0606020202050201" pitchFamily="34" charset="-52"/>
                        </a:rPr>
                        <a:t>указаны без учета районных коэффициентов</a:t>
                      </a:r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1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 marL="1260" marR="1260" marT="12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900" y="-1396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cap="all" dirty="0">
                <a:latin typeface="Bebas Neue Bold" panose="020B0606020202050201" pitchFamily="34" charset="-52"/>
              </a:rPr>
              <a:t>Размеры пособий</a:t>
            </a:r>
            <a:endParaRPr lang="ru-RU" sz="2400" cap="all" dirty="0">
              <a:effectLst/>
              <a:latin typeface="Bebas Neue Bold" panose="020B0606020202050201" pitchFamily="34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96681F2-2910-4447-B223-D6F5AC091F82}"/>
              </a:ext>
            </a:extLst>
          </p:cNvPr>
          <p:cNvSpPr txBox="1"/>
          <p:nvPr/>
        </p:nvSpPr>
        <p:spPr>
          <a:xfrm>
            <a:off x="255270" y="302597"/>
            <a:ext cx="87096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/>
                <a:latin typeface="Bebas Neue Bold" panose="020B0606020202050201" pitchFamily="34" charset="-52"/>
                <a:ea typeface="Calibri" panose="020F0502020204030204" pitchFamily="34" charset="0"/>
                <a:cs typeface="Times New Roman" panose="02020603050405020304" pitchFamily="18" charset="0"/>
              </a:rPr>
              <a:t>Индексируются один раз в год с 1 февраля текущего года исходя из индекса роста потребительских цен за предыдущий год в соответствии с коэффициентом  индексации, определяемым Правительством Российской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/>
                <a:latin typeface="Bebas Neue Bold" panose="020B0606020202050201" pitchFamily="34" charset="-52"/>
                <a:ea typeface="Calibri" panose="020F0502020204030204" pitchFamily="34" charset="0"/>
                <a:cs typeface="Times New Roman" panose="02020603050405020304" pitchFamily="18" charset="0"/>
              </a:rPr>
              <a:t>Федерации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98473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11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4247</TotalTime>
  <Words>207</Words>
  <Application>Microsoft Office PowerPoint</Application>
  <PresentationFormat>Экран (16:9)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ПФР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ДЕПАРТАМЕНТА</dc:title>
  <dc:creator>Царева Анна Константиновна</dc:creator>
  <cp:lastModifiedBy>Сивцова Мария Николаевна</cp:lastModifiedBy>
  <cp:revision>439</cp:revision>
  <cp:lastPrinted>2022-02-04T13:57:04Z</cp:lastPrinted>
  <dcterms:created xsi:type="dcterms:W3CDTF">2021-02-19T06:17:16Z</dcterms:created>
  <dcterms:modified xsi:type="dcterms:W3CDTF">2022-02-11T11:34:47Z</dcterms:modified>
</cp:coreProperties>
</file>